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320" r:id="rId3"/>
    <p:sldId id="321" r:id="rId4"/>
    <p:sldId id="332" r:id="rId5"/>
    <p:sldId id="335" r:id="rId6"/>
    <p:sldId id="336" r:id="rId7"/>
    <p:sldId id="337" r:id="rId8"/>
    <p:sldId id="338" r:id="rId9"/>
    <p:sldId id="323" r:id="rId10"/>
    <p:sldId id="342" r:id="rId11"/>
    <p:sldId id="287" r:id="rId12"/>
    <p:sldId id="345" r:id="rId13"/>
    <p:sldId id="346" r:id="rId14"/>
    <p:sldId id="291" r:id="rId15"/>
    <p:sldId id="268" r:id="rId16"/>
    <p:sldId id="343" r:id="rId17"/>
    <p:sldId id="327" r:id="rId18"/>
    <p:sldId id="347" r:id="rId19"/>
    <p:sldId id="306" r:id="rId20"/>
    <p:sldId id="348" r:id="rId21"/>
    <p:sldId id="349" r:id="rId22"/>
    <p:sldId id="318" r:id="rId23"/>
    <p:sldId id="350" r:id="rId24"/>
    <p:sldId id="356" r:id="rId25"/>
    <p:sldId id="316" r:id="rId26"/>
    <p:sldId id="351" r:id="rId27"/>
    <p:sldId id="341" r:id="rId28"/>
    <p:sldId id="352" r:id="rId29"/>
    <p:sldId id="353" r:id="rId30"/>
    <p:sldId id="354" r:id="rId31"/>
    <p:sldId id="35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2"/>
    <p:restoredTop sz="95439"/>
  </p:normalViewPr>
  <p:slideViewPr>
    <p:cSldViewPr snapToGrid="0" snapToObjects="1">
      <p:cViewPr>
        <p:scale>
          <a:sx n="60" d="100"/>
          <a:sy n="60" d="100"/>
        </p:scale>
        <p:origin x="-62" y="-37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AAED49-2160-A04C-9693-7B1923E545EA}" type="datetimeFigureOut">
              <a:rPr lang="en-US" smtClean="0"/>
              <a:pPr/>
              <a:t>7/14/2016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9F16D-6845-C04D-A57C-F2501E8423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97322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pPr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pPr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pPr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pPr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pPr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pPr/>
              <a:t>7/14/2016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pPr/>
              <a:t>7/14/2016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pPr/>
              <a:t>7/14/2016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pPr/>
              <a:t>7/14/2016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pPr/>
              <a:t>7/14/2016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pPr/>
              <a:t>7/14/2016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pPr/>
              <a:t>7/14/2016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-requests.org/en/master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mnem.us/cyberpdx/p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mnem.us/cyberpdx/p3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mnem.us/cyberpdx/p3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CyberPDX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Programming Day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0428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3159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happens when you go to a webpage?</a:t>
            </a:r>
            <a:endParaRPr lang="en-US" dirty="0"/>
          </a:p>
        </p:txBody>
      </p:sp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80269" y="5059057"/>
            <a:ext cx="752475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8" name="Text Box 6"/>
          <p:cNvSpPr txBox="1">
            <a:spLocks noChangeArrowheads="1"/>
          </p:cNvSpPr>
          <p:nvPr/>
        </p:nvSpPr>
        <p:spPr bwMode="auto">
          <a:xfrm>
            <a:off x="2010276" y="5654371"/>
            <a:ext cx="1600416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AR PL ShanHeiSun Uni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AR PL ShanHeiSun Uni" charset="0"/>
                <a:cs typeface="AR PL ShanHeiSun Uni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AR PL ShanHeiSun Uni" charset="0"/>
                <a:cs typeface="AR PL ShanHeiSun Uni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AR PL ShanHeiSun Uni" charset="0"/>
                <a:cs typeface="AR PL ShanHeiSun Uni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AR PL ShanHeiSun Uni" charset="0"/>
                <a:cs typeface="AR PL ShanHeiSun Un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AR PL ShanHeiSun Uni" charset="0"/>
                <a:cs typeface="AR PL ShanHeiSun Un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AR PL ShanHeiSun Uni" charset="0"/>
                <a:cs typeface="AR PL ShanHeiSun Un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AR PL ShanHeiSun Uni" charset="0"/>
                <a:cs typeface="AR PL ShanHeiSun Un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AR PL ShanHeiSun Uni" charset="0"/>
                <a:cs typeface="AR PL ShanHeiSun Uni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1600" dirty="0" smtClean="0">
                <a:solidFill>
                  <a:srgbClr val="000000"/>
                </a:solidFill>
                <a:latin typeface="Comic Sans MS" charset="0"/>
              </a:rPr>
              <a:t>Your Computer</a:t>
            </a:r>
            <a:endParaRPr lang="en-US" sz="1600" dirty="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40" name="Line 18"/>
          <p:cNvSpPr>
            <a:spLocks noChangeShapeType="1"/>
          </p:cNvSpPr>
          <p:nvPr/>
        </p:nvSpPr>
        <p:spPr bwMode="auto">
          <a:xfrm flipV="1">
            <a:off x="3924840" y="2632983"/>
            <a:ext cx="2488622" cy="34926"/>
          </a:xfrm>
          <a:prstGeom prst="line">
            <a:avLst/>
          </a:prstGeom>
          <a:noFill/>
          <a:ln w="28440" cap="sq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Text Box 23"/>
          <p:cNvSpPr txBox="1">
            <a:spLocks noChangeArrowheads="1"/>
          </p:cNvSpPr>
          <p:nvPr/>
        </p:nvSpPr>
        <p:spPr bwMode="auto">
          <a:xfrm>
            <a:off x="4640652" y="2134292"/>
            <a:ext cx="944787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AR PL ShanHeiSun Uni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AR PL ShanHeiSun Uni" charset="0"/>
                <a:cs typeface="AR PL ShanHeiSun Uni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AR PL ShanHeiSun Uni" charset="0"/>
                <a:cs typeface="AR PL ShanHeiSun Uni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AR PL ShanHeiSun Uni" charset="0"/>
                <a:cs typeface="AR PL ShanHeiSun Uni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AR PL ShanHeiSun Uni" charset="0"/>
                <a:cs typeface="AR PL ShanHeiSun Un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AR PL ShanHeiSun Uni" charset="0"/>
                <a:cs typeface="AR PL ShanHeiSun Un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AR PL ShanHeiSun Uni" charset="0"/>
                <a:cs typeface="AR PL ShanHeiSun Un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AR PL ShanHeiSun Uni" charset="0"/>
                <a:cs typeface="AR PL ShanHeiSun Un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AR PL ShanHeiSun Uni" charset="0"/>
                <a:cs typeface="AR PL ShanHeiSun Uni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1600">
                <a:solidFill>
                  <a:srgbClr val="FF0000"/>
                </a:solidFill>
                <a:latin typeface="Comic Sans MS" charset="0"/>
              </a:rPr>
              <a:t>R</a:t>
            </a:r>
            <a:r>
              <a:rPr lang="en-US" sz="1600" smtClean="0">
                <a:solidFill>
                  <a:srgbClr val="FF0000"/>
                </a:solidFill>
                <a:latin typeface="Comic Sans MS" charset="0"/>
              </a:rPr>
              <a:t>equest</a:t>
            </a:r>
            <a:endParaRPr lang="en-US" sz="1600" dirty="0">
              <a:solidFill>
                <a:srgbClr val="FF0000"/>
              </a:solidFill>
              <a:latin typeface="Comic Sans MS" charset="0"/>
            </a:endParaRPr>
          </a:p>
        </p:txBody>
      </p:sp>
      <p:pic>
        <p:nvPicPr>
          <p:cNvPr id="19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10276" y="4453881"/>
            <a:ext cx="534665" cy="53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44466" y="4453544"/>
            <a:ext cx="534999" cy="534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4081" y="4301034"/>
            <a:ext cx="10906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Your Web</a:t>
            </a:r>
          </a:p>
          <a:p>
            <a:r>
              <a:rPr lang="en-US" dirty="0" smtClean="0"/>
              <a:t>Browser</a:t>
            </a:r>
            <a:endParaRPr lang="en-US" dirty="0"/>
          </a:p>
        </p:txBody>
      </p:sp>
      <p:sp>
        <p:nvSpPr>
          <p:cNvPr id="5" name="Left Brace 4"/>
          <p:cNvSpPr/>
          <p:nvPr/>
        </p:nvSpPr>
        <p:spPr>
          <a:xfrm rot="5400000">
            <a:off x="2380777" y="2836411"/>
            <a:ext cx="458723" cy="126848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97272" y="2871959"/>
            <a:ext cx="114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Hostname</a:t>
            </a:r>
            <a:endParaRPr lang="en-US" dirty="0"/>
          </a:p>
        </p:txBody>
      </p:sp>
      <p:sp>
        <p:nvSpPr>
          <p:cNvPr id="29" name="Left Brace 28"/>
          <p:cNvSpPr/>
          <p:nvPr/>
        </p:nvSpPr>
        <p:spPr>
          <a:xfrm rot="5400000">
            <a:off x="4274176" y="2827880"/>
            <a:ext cx="458723" cy="126848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924840" y="2871959"/>
            <a:ext cx="11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Pathname</a:t>
            </a:r>
            <a:endParaRPr lang="en-US" dirty="0"/>
          </a:p>
        </p:txBody>
      </p:sp>
      <p:sp>
        <p:nvSpPr>
          <p:cNvPr id="7" name="Cloud 6"/>
          <p:cNvSpPr/>
          <p:nvPr/>
        </p:nvSpPr>
        <p:spPr>
          <a:xfrm>
            <a:off x="6881247" y="2038413"/>
            <a:ext cx="3099661" cy="130821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Internet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059554" y="4181894"/>
            <a:ext cx="3425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When you enter a URL into your web browser you make a request over the Internet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8734" y="3724087"/>
            <a:ext cx="5143500" cy="431800"/>
          </a:xfrm>
          <a:prstGeom prst="rect">
            <a:avLst/>
          </a:prstGeom>
        </p:spPr>
      </p:pic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10182349" y="3418781"/>
            <a:ext cx="1946665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AR PL ShanHeiSun Uni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AR PL ShanHeiSun Uni" charset="0"/>
                <a:cs typeface="AR PL ShanHeiSun Uni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AR PL ShanHeiSun Uni" charset="0"/>
                <a:cs typeface="AR PL ShanHeiSun Uni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AR PL ShanHeiSun Uni" charset="0"/>
                <a:cs typeface="AR PL ShanHeiSun Uni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AR PL ShanHeiSun Uni" charset="0"/>
                <a:cs typeface="AR PL ShanHeiSun Un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AR PL ShanHeiSun Uni" charset="0"/>
                <a:cs typeface="AR PL ShanHeiSun Un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AR PL ShanHeiSun Uni" charset="0"/>
                <a:cs typeface="AR PL ShanHeiSun Un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AR PL ShanHeiSun Uni" charset="0"/>
                <a:cs typeface="AR PL ShanHeiSun Un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AR PL ShanHeiSun Uni" charset="0"/>
                <a:cs typeface="AR PL ShanHeiSun Uni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1600" dirty="0" smtClean="0">
                <a:solidFill>
                  <a:srgbClr val="000000"/>
                </a:solidFill>
                <a:latin typeface="Comic Sans MS" charset="0"/>
              </a:rPr>
              <a:t>sheldonbrown.com</a:t>
            </a:r>
          </a:p>
        </p:txBody>
      </p:sp>
      <p:grpSp>
        <p:nvGrpSpPr>
          <p:cNvPr id="18" name="Group 9"/>
          <p:cNvGrpSpPr>
            <a:grpSpLocks/>
          </p:cNvGrpSpPr>
          <p:nvPr/>
        </p:nvGrpSpPr>
        <p:grpSpPr bwMode="auto">
          <a:xfrm>
            <a:off x="10904636" y="2205136"/>
            <a:ext cx="496887" cy="1063625"/>
            <a:chOff x="5113" y="1717"/>
            <a:chExt cx="313" cy="670"/>
          </a:xfrm>
        </p:grpSpPr>
        <p:sp>
          <p:nvSpPr>
            <p:cNvPr id="21" name="AutoShape 10"/>
            <p:cNvSpPr>
              <a:spLocks noChangeArrowheads="1"/>
            </p:cNvSpPr>
            <p:nvPr/>
          </p:nvSpPr>
          <p:spPr bwMode="auto">
            <a:xfrm>
              <a:off x="5113" y="2235"/>
              <a:ext cx="309" cy="152"/>
            </a:xfrm>
            <a:prstGeom prst="parallelogram">
              <a:avLst>
                <a:gd name="adj" fmla="val 78314"/>
              </a:avLst>
            </a:prstGeom>
            <a:solidFill>
              <a:srgbClr val="33CC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Rectangle 11"/>
            <p:cNvSpPr>
              <a:spLocks noChangeArrowheads="1"/>
            </p:cNvSpPr>
            <p:nvPr/>
          </p:nvSpPr>
          <p:spPr bwMode="auto">
            <a:xfrm>
              <a:off x="5271" y="1721"/>
              <a:ext cx="141" cy="513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Rectangle 12"/>
            <p:cNvSpPr>
              <a:spLocks noChangeArrowheads="1"/>
            </p:cNvSpPr>
            <p:nvPr/>
          </p:nvSpPr>
          <p:spPr bwMode="auto">
            <a:xfrm>
              <a:off x="5115" y="1867"/>
              <a:ext cx="194" cy="514"/>
            </a:xfrm>
            <a:prstGeom prst="rect">
              <a:avLst/>
            </a:prstGeom>
            <a:solidFill>
              <a:srgbClr val="33CCCC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utoShape 13"/>
            <p:cNvSpPr>
              <a:spLocks noChangeArrowheads="1"/>
            </p:cNvSpPr>
            <p:nvPr/>
          </p:nvSpPr>
          <p:spPr bwMode="auto">
            <a:xfrm>
              <a:off x="5113" y="1717"/>
              <a:ext cx="309" cy="152"/>
            </a:xfrm>
            <a:prstGeom prst="parallelogram">
              <a:avLst>
                <a:gd name="adj" fmla="val 78314"/>
              </a:avLst>
            </a:prstGeom>
            <a:solidFill>
              <a:srgbClr val="33CCCC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Line 14"/>
            <p:cNvSpPr>
              <a:spLocks noChangeShapeType="1"/>
            </p:cNvSpPr>
            <p:nvPr/>
          </p:nvSpPr>
          <p:spPr bwMode="auto">
            <a:xfrm>
              <a:off x="5427" y="1728"/>
              <a:ext cx="0" cy="503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15"/>
            <p:cNvSpPr>
              <a:spLocks noChangeShapeType="1"/>
            </p:cNvSpPr>
            <p:nvPr/>
          </p:nvSpPr>
          <p:spPr bwMode="auto">
            <a:xfrm flipH="1">
              <a:off x="5309" y="2235"/>
              <a:ext cx="117" cy="147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5140" y="1937"/>
              <a:ext cx="128" cy="294"/>
            </a:xfrm>
            <a:prstGeom prst="rect">
              <a:avLst/>
            </a:prstGeom>
            <a:solidFill>
              <a:srgbClr val="3333CC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5160" y="2026"/>
              <a:ext cx="96" cy="1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8113325" y="5105224"/>
            <a:ext cx="3425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Your request makes its way to the host specified by the hostname in the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7861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word about domain separation</a:t>
            </a:r>
            <a:endParaRPr lang="en-US" dirty="0"/>
          </a:p>
        </p:txBody>
      </p:sp>
      <p:sp>
        <p:nvSpPr>
          <p:cNvPr id="40" name="Line 18"/>
          <p:cNvSpPr>
            <a:spLocks noChangeShapeType="1"/>
          </p:cNvSpPr>
          <p:nvPr/>
        </p:nvSpPr>
        <p:spPr bwMode="auto">
          <a:xfrm flipV="1">
            <a:off x="3924840" y="2632983"/>
            <a:ext cx="2488622" cy="34926"/>
          </a:xfrm>
          <a:prstGeom prst="line">
            <a:avLst/>
          </a:prstGeom>
          <a:noFill/>
          <a:ln w="28440" cap="sq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Text Box 23"/>
          <p:cNvSpPr txBox="1">
            <a:spLocks noChangeArrowheads="1"/>
          </p:cNvSpPr>
          <p:nvPr/>
        </p:nvSpPr>
        <p:spPr bwMode="auto">
          <a:xfrm>
            <a:off x="4640652" y="2134292"/>
            <a:ext cx="944787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AR PL ShanHeiSun Uni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AR PL ShanHeiSun Uni" charset="0"/>
                <a:cs typeface="AR PL ShanHeiSun Uni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AR PL ShanHeiSun Uni" charset="0"/>
                <a:cs typeface="AR PL ShanHeiSun Uni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AR PL ShanHeiSun Uni" charset="0"/>
                <a:cs typeface="AR PL ShanHeiSun Uni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AR PL ShanHeiSun Uni" charset="0"/>
                <a:cs typeface="AR PL ShanHeiSun Un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AR PL ShanHeiSun Uni" charset="0"/>
                <a:cs typeface="AR PL ShanHeiSun Un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AR PL ShanHeiSun Uni" charset="0"/>
                <a:cs typeface="AR PL ShanHeiSun Un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AR PL ShanHeiSun Uni" charset="0"/>
                <a:cs typeface="AR PL ShanHeiSun Un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AR PL ShanHeiSun Uni" charset="0"/>
                <a:cs typeface="AR PL ShanHeiSun Uni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1600">
                <a:solidFill>
                  <a:srgbClr val="FF0000"/>
                </a:solidFill>
                <a:latin typeface="Comic Sans MS" charset="0"/>
              </a:rPr>
              <a:t>R</a:t>
            </a:r>
            <a:r>
              <a:rPr lang="en-US" sz="1600" smtClean="0">
                <a:solidFill>
                  <a:srgbClr val="FF0000"/>
                </a:solidFill>
                <a:latin typeface="Comic Sans MS" charset="0"/>
              </a:rPr>
              <a:t>equest</a:t>
            </a:r>
            <a:endParaRPr lang="en-US" sz="1600" dirty="0">
              <a:solidFill>
                <a:srgbClr val="FF0000"/>
              </a:solidFill>
              <a:latin typeface="Comic Sans MS" charset="0"/>
            </a:endParaRPr>
          </a:p>
        </p:txBody>
      </p:sp>
      <p:sp>
        <p:nvSpPr>
          <p:cNvPr id="7" name="Cloud 6"/>
          <p:cNvSpPr/>
          <p:nvPr/>
        </p:nvSpPr>
        <p:spPr>
          <a:xfrm>
            <a:off x="6538063" y="2038413"/>
            <a:ext cx="3099661" cy="130821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Internet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24840" y="4437194"/>
            <a:ext cx="4381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Hostnames identify domains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10229842" y="1995103"/>
            <a:ext cx="498474" cy="1063625"/>
            <a:chOff x="5113" y="1717"/>
            <a:chExt cx="314" cy="670"/>
          </a:xfrm>
        </p:grpSpPr>
        <p:sp>
          <p:nvSpPr>
            <p:cNvPr id="21" name="AutoShape 10"/>
            <p:cNvSpPr>
              <a:spLocks noChangeArrowheads="1"/>
            </p:cNvSpPr>
            <p:nvPr/>
          </p:nvSpPr>
          <p:spPr bwMode="auto">
            <a:xfrm>
              <a:off x="5113" y="2235"/>
              <a:ext cx="309" cy="152"/>
            </a:xfrm>
            <a:prstGeom prst="parallelogram">
              <a:avLst>
                <a:gd name="adj" fmla="val 78314"/>
              </a:avLst>
            </a:prstGeom>
            <a:solidFill>
              <a:srgbClr val="33CC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Rectangle 11"/>
            <p:cNvSpPr>
              <a:spLocks noChangeArrowheads="1"/>
            </p:cNvSpPr>
            <p:nvPr/>
          </p:nvSpPr>
          <p:spPr bwMode="auto">
            <a:xfrm>
              <a:off x="5271" y="1721"/>
              <a:ext cx="141" cy="513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Rectangle 12"/>
            <p:cNvSpPr>
              <a:spLocks noChangeArrowheads="1"/>
            </p:cNvSpPr>
            <p:nvPr/>
          </p:nvSpPr>
          <p:spPr bwMode="auto">
            <a:xfrm>
              <a:off x="5115" y="1867"/>
              <a:ext cx="194" cy="514"/>
            </a:xfrm>
            <a:prstGeom prst="rect">
              <a:avLst/>
            </a:prstGeom>
            <a:solidFill>
              <a:srgbClr val="33CCCC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utoShape 13"/>
            <p:cNvSpPr>
              <a:spLocks noChangeArrowheads="1"/>
            </p:cNvSpPr>
            <p:nvPr/>
          </p:nvSpPr>
          <p:spPr bwMode="auto">
            <a:xfrm>
              <a:off x="5113" y="1717"/>
              <a:ext cx="309" cy="152"/>
            </a:xfrm>
            <a:prstGeom prst="parallelogram">
              <a:avLst>
                <a:gd name="adj" fmla="val 78314"/>
              </a:avLst>
            </a:prstGeom>
            <a:solidFill>
              <a:srgbClr val="33CCCC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Line 14"/>
            <p:cNvSpPr>
              <a:spLocks noChangeShapeType="1"/>
            </p:cNvSpPr>
            <p:nvPr/>
          </p:nvSpPr>
          <p:spPr bwMode="auto">
            <a:xfrm>
              <a:off x="5427" y="1728"/>
              <a:ext cx="0" cy="503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15"/>
            <p:cNvSpPr>
              <a:spLocks noChangeShapeType="1"/>
            </p:cNvSpPr>
            <p:nvPr/>
          </p:nvSpPr>
          <p:spPr bwMode="auto">
            <a:xfrm flipH="1">
              <a:off x="5309" y="2235"/>
              <a:ext cx="117" cy="147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5140" y="1937"/>
              <a:ext cx="128" cy="294"/>
            </a:xfrm>
            <a:prstGeom prst="rect">
              <a:avLst/>
            </a:prstGeom>
            <a:solidFill>
              <a:srgbClr val="3333CC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5160" y="2026"/>
              <a:ext cx="96" cy="1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924840" y="5039697"/>
            <a:ext cx="4381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Domains physically separated at different locations</a:t>
            </a:r>
            <a:endParaRPr lang="en-US" sz="2400" dirty="0"/>
          </a:p>
        </p:txBody>
      </p:sp>
      <p:sp>
        <p:nvSpPr>
          <p:cNvPr id="1026" name="AutoShape 2" descr="Image result for goog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AutoShape 4" descr="Image result for goog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Image result for goog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2" name="AutoShape 8" descr="http://www.iconarchive.com/download/i49153/yootheme/social-bookmark/social-google-box.ic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https://cdn1.iconfinder.com/data/icons/flurry-for-the-web/512/googl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33384" y="1922057"/>
            <a:ext cx="844592" cy="844592"/>
          </a:xfrm>
          <a:prstGeom prst="rect">
            <a:avLst/>
          </a:prstGeom>
          <a:noFill/>
        </p:spPr>
      </p:pic>
      <p:pic>
        <p:nvPicPr>
          <p:cNvPr id="39938" name="Picture 2" descr="http://rs369.pbsrc.com/albums/oo136/abbydonkrafts/UserLogos/ru_yahoo-iphone.png~c20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56854" y="3724087"/>
            <a:ext cx="1174772" cy="1174772"/>
          </a:xfrm>
          <a:prstGeom prst="rect">
            <a:avLst/>
          </a:prstGeom>
          <a:noFill/>
        </p:spPr>
      </p:pic>
      <p:grpSp>
        <p:nvGrpSpPr>
          <p:cNvPr id="33" name="Group 9"/>
          <p:cNvGrpSpPr>
            <a:grpSpLocks/>
          </p:cNvGrpSpPr>
          <p:nvPr/>
        </p:nvGrpSpPr>
        <p:grpSpPr bwMode="auto">
          <a:xfrm>
            <a:off x="9886943" y="3624074"/>
            <a:ext cx="498474" cy="1063625"/>
            <a:chOff x="5113" y="1717"/>
            <a:chExt cx="314" cy="670"/>
          </a:xfrm>
        </p:grpSpPr>
        <p:sp>
          <p:nvSpPr>
            <p:cNvPr id="34" name="AutoShape 10"/>
            <p:cNvSpPr>
              <a:spLocks noChangeArrowheads="1"/>
            </p:cNvSpPr>
            <p:nvPr/>
          </p:nvSpPr>
          <p:spPr bwMode="auto">
            <a:xfrm>
              <a:off x="5113" y="2235"/>
              <a:ext cx="309" cy="152"/>
            </a:xfrm>
            <a:prstGeom prst="parallelogram">
              <a:avLst>
                <a:gd name="adj" fmla="val 78314"/>
              </a:avLst>
            </a:prstGeom>
            <a:solidFill>
              <a:srgbClr val="33CC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11"/>
            <p:cNvSpPr>
              <a:spLocks noChangeArrowheads="1"/>
            </p:cNvSpPr>
            <p:nvPr/>
          </p:nvSpPr>
          <p:spPr bwMode="auto">
            <a:xfrm>
              <a:off x="5271" y="1721"/>
              <a:ext cx="141" cy="513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Rectangle 12"/>
            <p:cNvSpPr>
              <a:spLocks noChangeArrowheads="1"/>
            </p:cNvSpPr>
            <p:nvPr/>
          </p:nvSpPr>
          <p:spPr bwMode="auto">
            <a:xfrm>
              <a:off x="5115" y="1867"/>
              <a:ext cx="194" cy="514"/>
            </a:xfrm>
            <a:prstGeom prst="rect">
              <a:avLst/>
            </a:prstGeom>
            <a:solidFill>
              <a:srgbClr val="33CCCC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AutoShape 13"/>
            <p:cNvSpPr>
              <a:spLocks noChangeArrowheads="1"/>
            </p:cNvSpPr>
            <p:nvPr/>
          </p:nvSpPr>
          <p:spPr bwMode="auto">
            <a:xfrm>
              <a:off x="5113" y="1717"/>
              <a:ext cx="309" cy="152"/>
            </a:xfrm>
            <a:prstGeom prst="parallelogram">
              <a:avLst>
                <a:gd name="adj" fmla="val 78314"/>
              </a:avLst>
            </a:prstGeom>
            <a:solidFill>
              <a:srgbClr val="33CCCC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Line 14"/>
            <p:cNvSpPr>
              <a:spLocks noChangeShapeType="1"/>
            </p:cNvSpPr>
            <p:nvPr/>
          </p:nvSpPr>
          <p:spPr bwMode="auto">
            <a:xfrm>
              <a:off x="5427" y="1728"/>
              <a:ext cx="0" cy="503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15"/>
            <p:cNvSpPr>
              <a:spLocks noChangeShapeType="1"/>
            </p:cNvSpPr>
            <p:nvPr/>
          </p:nvSpPr>
          <p:spPr bwMode="auto">
            <a:xfrm flipH="1">
              <a:off x="5309" y="2235"/>
              <a:ext cx="117" cy="147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Rectangle 16"/>
            <p:cNvSpPr>
              <a:spLocks noChangeArrowheads="1"/>
            </p:cNvSpPr>
            <p:nvPr/>
          </p:nvSpPr>
          <p:spPr bwMode="auto">
            <a:xfrm>
              <a:off x="5140" y="1937"/>
              <a:ext cx="128" cy="294"/>
            </a:xfrm>
            <a:prstGeom prst="rect">
              <a:avLst/>
            </a:prstGeom>
            <a:solidFill>
              <a:srgbClr val="3333CC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17"/>
            <p:cNvSpPr>
              <a:spLocks noChangeArrowheads="1"/>
            </p:cNvSpPr>
            <p:nvPr/>
          </p:nvSpPr>
          <p:spPr bwMode="auto">
            <a:xfrm>
              <a:off x="5160" y="2026"/>
              <a:ext cx="96" cy="1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6" name="Line 18"/>
          <p:cNvSpPr>
            <a:spLocks noChangeShapeType="1"/>
          </p:cNvSpPr>
          <p:nvPr/>
        </p:nvSpPr>
        <p:spPr bwMode="auto">
          <a:xfrm>
            <a:off x="9042399" y="3346624"/>
            <a:ext cx="844543" cy="591774"/>
          </a:xfrm>
          <a:prstGeom prst="line">
            <a:avLst/>
          </a:prstGeom>
          <a:noFill/>
          <a:ln w="28440" cap="sq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18"/>
          <p:cNvSpPr>
            <a:spLocks noChangeShapeType="1"/>
          </p:cNvSpPr>
          <p:nvPr/>
        </p:nvSpPr>
        <p:spPr bwMode="auto">
          <a:xfrm flipV="1">
            <a:off x="9637724" y="2632983"/>
            <a:ext cx="584162" cy="0"/>
          </a:xfrm>
          <a:prstGeom prst="line">
            <a:avLst/>
          </a:prstGeom>
          <a:noFill/>
          <a:ln w="28440" cap="sq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0375" y="1995103"/>
            <a:ext cx="3086100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97861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Usually…</a:t>
            </a:r>
            <a:endParaRPr lang="en-US" dirty="0"/>
          </a:p>
        </p:txBody>
      </p:sp>
      <p:sp>
        <p:nvSpPr>
          <p:cNvPr id="1026" name="AutoShape 2" descr="Image result for goog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AutoShape 4" descr="Image result for goog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Image result for goog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2" name="AutoShape 8" descr="http://www.iconarchive.com/download/i49153/yootheme/social-bookmark/social-google-box.ic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6492240" y="4266525"/>
            <a:ext cx="0" cy="22927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977900" y="4757410"/>
            <a:ext cx="109093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cs typeface="Courier New" pitchFamily="49" charset="0"/>
              </a:rPr>
              <a:t>Domain separation must be performed on </a:t>
            </a:r>
            <a:r>
              <a:rPr lang="en-US" sz="2800" dirty="0" smtClean="0">
                <a:cs typeface="Courier New" pitchFamily="49" charset="0"/>
              </a:rPr>
              <a:t>the physical machine itself!</a:t>
            </a:r>
            <a:endParaRPr lang="en-US" sz="2800" dirty="0" smtClean="0">
              <a:cs typeface="Courier New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49680" y="2209800"/>
            <a:ext cx="9906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import socket</a:t>
            </a:r>
          </a:p>
          <a:p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socket.gethostbyname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('cyberd.oregonctf.org'))</a:t>
            </a:r>
          </a:p>
          <a:p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socket.gethostbyname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('malware.oregonctf.org'))</a:t>
            </a:r>
          </a:p>
          <a:p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socket.gethostbyname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('pucca.cs.pdx.edu'))</a:t>
            </a:r>
            <a:endParaRPr lang="en-US" sz="24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7861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when you go to a webpage? (</a:t>
            </a:r>
            <a:r>
              <a:rPr lang="en-US" dirty="0" err="1"/>
              <a:t>cont</a:t>
            </a:r>
            <a:r>
              <a:rPr lang="en-US"/>
              <a:t>)</a:t>
            </a:r>
            <a:endParaRPr lang="en-US" dirty="0"/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6183423" y="5569421"/>
            <a:ext cx="187613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AR PL ShanHeiSun Uni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AR PL ShanHeiSun Uni" charset="0"/>
                <a:cs typeface="AR PL ShanHeiSun Uni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AR PL ShanHeiSun Uni" charset="0"/>
                <a:cs typeface="AR PL ShanHeiSun Uni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AR PL ShanHeiSun Uni" charset="0"/>
                <a:cs typeface="AR PL ShanHeiSun Uni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AR PL ShanHeiSun Uni" charset="0"/>
                <a:cs typeface="AR PL ShanHeiSun Un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AR PL ShanHeiSun Uni" charset="0"/>
                <a:cs typeface="AR PL ShanHeiSun Un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AR PL ShanHeiSun Uni" charset="0"/>
                <a:cs typeface="AR PL ShanHeiSun Un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AR PL ShanHeiSun Uni" charset="0"/>
                <a:cs typeface="AR PL ShanHeiSun Un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AR PL ShanHeiSun Uni" charset="0"/>
                <a:cs typeface="AR PL ShanHeiSun Uni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1600" dirty="0" smtClean="0">
                <a:solidFill>
                  <a:srgbClr val="000000"/>
                </a:solidFill>
                <a:latin typeface="Comic Sans MS" charset="0"/>
              </a:rPr>
              <a:t>Web Server Host</a:t>
            </a:r>
          </a:p>
        </p:txBody>
      </p:sp>
      <p:grpSp>
        <p:nvGrpSpPr>
          <p:cNvPr id="17" name="Group 9"/>
          <p:cNvGrpSpPr>
            <a:grpSpLocks/>
          </p:cNvGrpSpPr>
          <p:nvPr/>
        </p:nvGrpSpPr>
        <p:grpSpPr bwMode="auto">
          <a:xfrm>
            <a:off x="6870445" y="4355776"/>
            <a:ext cx="496887" cy="1063625"/>
            <a:chOff x="5113" y="1717"/>
            <a:chExt cx="313" cy="670"/>
          </a:xfrm>
        </p:grpSpPr>
        <p:sp>
          <p:nvSpPr>
            <p:cNvPr id="18" name="AutoShape 10"/>
            <p:cNvSpPr>
              <a:spLocks noChangeArrowheads="1"/>
            </p:cNvSpPr>
            <p:nvPr/>
          </p:nvSpPr>
          <p:spPr bwMode="auto">
            <a:xfrm>
              <a:off x="5113" y="2235"/>
              <a:ext cx="309" cy="152"/>
            </a:xfrm>
            <a:prstGeom prst="parallelogram">
              <a:avLst>
                <a:gd name="adj" fmla="val 78314"/>
              </a:avLst>
            </a:prstGeom>
            <a:solidFill>
              <a:srgbClr val="33CC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11"/>
            <p:cNvSpPr>
              <a:spLocks noChangeArrowheads="1"/>
            </p:cNvSpPr>
            <p:nvPr/>
          </p:nvSpPr>
          <p:spPr bwMode="auto">
            <a:xfrm>
              <a:off x="5271" y="1721"/>
              <a:ext cx="141" cy="513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Rectangle 12"/>
            <p:cNvSpPr>
              <a:spLocks noChangeArrowheads="1"/>
            </p:cNvSpPr>
            <p:nvPr/>
          </p:nvSpPr>
          <p:spPr bwMode="auto">
            <a:xfrm>
              <a:off x="5115" y="1867"/>
              <a:ext cx="194" cy="514"/>
            </a:xfrm>
            <a:prstGeom prst="rect">
              <a:avLst/>
            </a:prstGeom>
            <a:solidFill>
              <a:srgbClr val="33CCCC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AutoShape 13"/>
            <p:cNvSpPr>
              <a:spLocks noChangeArrowheads="1"/>
            </p:cNvSpPr>
            <p:nvPr/>
          </p:nvSpPr>
          <p:spPr bwMode="auto">
            <a:xfrm>
              <a:off x="5113" y="1717"/>
              <a:ext cx="309" cy="152"/>
            </a:xfrm>
            <a:prstGeom prst="parallelogram">
              <a:avLst>
                <a:gd name="adj" fmla="val 78314"/>
              </a:avLst>
            </a:prstGeom>
            <a:solidFill>
              <a:srgbClr val="33CCCC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Line 14"/>
            <p:cNvSpPr>
              <a:spLocks noChangeShapeType="1"/>
            </p:cNvSpPr>
            <p:nvPr/>
          </p:nvSpPr>
          <p:spPr bwMode="auto">
            <a:xfrm>
              <a:off x="5427" y="1728"/>
              <a:ext cx="0" cy="503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15"/>
            <p:cNvSpPr>
              <a:spLocks noChangeShapeType="1"/>
            </p:cNvSpPr>
            <p:nvPr/>
          </p:nvSpPr>
          <p:spPr bwMode="auto">
            <a:xfrm flipH="1">
              <a:off x="5309" y="2235"/>
              <a:ext cx="117" cy="147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Rectangle 16"/>
            <p:cNvSpPr>
              <a:spLocks noChangeArrowheads="1"/>
            </p:cNvSpPr>
            <p:nvPr/>
          </p:nvSpPr>
          <p:spPr bwMode="auto">
            <a:xfrm>
              <a:off x="5140" y="1937"/>
              <a:ext cx="128" cy="294"/>
            </a:xfrm>
            <a:prstGeom prst="rect">
              <a:avLst/>
            </a:prstGeom>
            <a:solidFill>
              <a:srgbClr val="3333CC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Rectangle 17"/>
            <p:cNvSpPr>
              <a:spLocks noChangeArrowheads="1"/>
            </p:cNvSpPr>
            <p:nvPr/>
          </p:nvSpPr>
          <p:spPr bwMode="auto">
            <a:xfrm>
              <a:off x="5160" y="2026"/>
              <a:ext cx="96" cy="1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855" y="3304864"/>
            <a:ext cx="863479" cy="863479"/>
          </a:xfrm>
          <a:prstGeom prst="rect">
            <a:avLst/>
          </a:prstGeom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80269" y="5059057"/>
            <a:ext cx="752475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9" name="Text Box 6"/>
          <p:cNvSpPr txBox="1">
            <a:spLocks noChangeArrowheads="1"/>
          </p:cNvSpPr>
          <p:nvPr/>
        </p:nvSpPr>
        <p:spPr bwMode="auto">
          <a:xfrm>
            <a:off x="2010276" y="5654371"/>
            <a:ext cx="1600416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AR PL ShanHeiSun Uni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AR PL ShanHeiSun Uni" charset="0"/>
                <a:cs typeface="AR PL ShanHeiSun Uni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AR PL ShanHeiSun Uni" charset="0"/>
                <a:cs typeface="AR PL ShanHeiSun Uni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AR PL ShanHeiSun Uni" charset="0"/>
                <a:cs typeface="AR PL ShanHeiSun Uni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AR PL ShanHeiSun Uni" charset="0"/>
                <a:cs typeface="AR PL ShanHeiSun Un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AR PL ShanHeiSun Uni" charset="0"/>
                <a:cs typeface="AR PL ShanHeiSun Un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AR PL ShanHeiSun Uni" charset="0"/>
                <a:cs typeface="AR PL ShanHeiSun Un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AR PL ShanHeiSun Uni" charset="0"/>
                <a:cs typeface="AR PL ShanHeiSun Un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AR PL ShanHeiSun Uni" charset="0"/>
                <a:cs typeface="AR PL ShanHeiSun Uni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1600" dirty="0" smtClean="0">
                <a:solidFill>
                  <a:srgbClr val="000000"/>
                </a:solidFill>
                <a:latin typeface="Comic Sans MS" charset="0"/>
              </a:rPr>
              <a:t>Your Computer</a:t>
            </a:r>
            <a:endParaRPr lang="en-US" sz="1600" dirty="0">
              <a:solidFill>
                <a:srgbClr val="000000"/>
              </a:solidFill>
              <a:latin typeface="Comic Sans MS" charset="0"/>
            </a:endParaRPr>
          </a:p>
        </p:txBody>
      </p:sp>
      <p:pic>
        <p:nvPicPr>
          <p:cNvPr id="20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10276" y="4453881"/>
            <a:ext cx="534665" cy="53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7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44466" y="4453544"/>
            <a:ext cx="534999" cy="534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764081" y="4301034"/>
            <a:ext cx="10906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Your Web</a:t>
            </a:r>
          </a:p>
          <a:p>
            <a:r>
              <a:rPr lang="en-US" dirty="0" smtClean="0"/>
              <a:t>Browser</a:t>
            </a:r>
            <a:endParaRPr lang="en-US" dirty="0"/>
          </a:p>
        </p:txBody>
      </p:sp>
      <p:sp>
        <p:nvSpPr>
          <p:cNvPr id="29" name="Line 19"/>
          <p:cNvSpPr>
            <a:spLocks noChangeShapeType="1"/>
          </p:cNvSpPr>
          <p:nvPr/>
        </p:nvSpPr>
        <p:spPr bwMode="auto">
          <a:xfrm flipH="1">
            <a:off x="3812583" y="4507812"/>
            <a:ext cx="2600878" cy="17690"/>
          </a:xfrm>
          <a:prstGeom prst="line">
            <a:avLst/>
          </a:prstGeom>
          <a:noFill/>
          <a:ln w="28440" cap="sq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Text Box 25"/>
          <p:cNvSpPr txBox="1">
            <a:spLocks noChangeArrowheads="1"/>
          </p:cNvSpPr>
          <p:nvPr/>
        </p:nvSpPr>
        <p:spPr bwMode="auto">
          <a:xfrm>
            <a:off x="4640652" y="4693587"/>
            <a:ext cx="1056997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AR PL ShanHeiSun Uni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AR PL ShanHeiSun Uni" charset="0"/>
                <a:cs typeface="AR PL ShanHeiSun Uni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AR PL ShanHeiSun Uni" charset="0"/>
                <a:cs typeface="AR PL ShanHeiSun Uni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AR PL ShanHeiSun Uni" charset="0"/>
                <a:cs typeface="AR PL ShanHeiSun Uni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AR PL ShanHeiSun Uni" charset="0"/>
                <a:cs typeface="AR PL ShanHeiSun Un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AR PL ShanHeiSun Uni" charset="0"/>
                <a:cs typeface="AR PL ShanHeiSun Un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AR PL ShanHeiSun Uni" charset="0"/>
                <a:cs typeface="AR PL ShanHeiSun Un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AR PL ShanHeiSun Uni" charset="0"/>
                <a:cs typeface="AR PL ShanHeiSun Un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AR PL ShanHeiSun Uni" charset="0"/>
                <a:cs typeface="AR PL ShanHeiSun Uni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1600" smtClean="0">
                <a:solidFill>
                  <a:srgbClr val="FF0000"/>
                </a:solidFill>
                <a:latin typeface="Comic Sans MS" charset="0"/>
              </a:rPr>
              <a:t>Response</a:t>
            </a:r>
            <a:endParaRPr lang="en-US" sz="1600" dirty="0">
              <a:solidFill>
                <a:srgbClr val="FF0000"/>
              </a:solidFill>
              <a:latin typeface="Comic Sans MS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529443" y="2134917"/>
            <a:ext cx="34251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web server sends the webpage and related resources back to your computer.</a:t>
            </a:r>
            <a:endParaRPr lang="en-US" dirty="0" smtClean="0">
              <a:solidFill>
                <a:srgbClr val="000000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504297" y="2993414"/>
            <a:ext cx="34251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Web </a:t>
            </a:r>
            <a:r>
              <a:rPr lang="en-US" dirty="0">
                <a:solidFill>
                  <a:srgbClr val="FF0000"/>
                </a:solidFill>
              </a:rPr>
              <a:t>page </a:t>
            </a:r>
            <a:r>
              <a:rPr lang="en-US" dirty="0"/>
              <a:t>is (at minimum) an HTML </a:t>
            </a:r>
            <a:r>
              <a:rPr lang="en-US" dirty="0" smtClean="0"/>
              <a:t>file with several referenced objects.</a:t>
            </a:r>
            <a:endParaRPr lang="en-US" dirty="0" smtClean="0">
              <a:solidFill>
                <a:srgbClr val="000000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9208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Overview – HTML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69448" y="3238500"/>
            <a:ext cx="3270447" cy="2800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&lt;html&gt;</a:t>
            </a:r>
          </a:p>
          <a:p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&lt;head&gt;</a:t>
            </a:r>
          </a:p>
          <a:p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&lt;/head&gt;</a:t>
            </a:r>
          </a:p>
          <a:p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&lt;body&gt;</a:t>
            </a:r>
          </a:p>
          <a:p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&lt;h1&gt;My first header&lt;/h1&gt;</a:t>
            </a:r>
          </a:p>
          <a:p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&lt;p&gt;My first paragraph&lt;/p&gt;</a:t>
            </a:r>
          </a:p>
          <a:p>
            <a:endParaRPr lang="en-US" sz="16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&lt;!– This is a comment --&gt;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&lt;/body&gt;</a:t>
            </a:r>
          </a:p>
          <a:p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&lt;/html&gt;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"/>
          </p:nvPr>
        </p:nvSpPr>
        <p:spPr>
          <a:xfrm>
            <a:off x="1097280" y="1950850"/>
            <a:ext cx="4102227" cy="44958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What is HTML?</a:t>
            </a:r>
          </a:p>
          <a:p>
            <a:pPr lvl="1"/>
            <a:r>
              <a:rPr lang="en-US" sz="2400" dirty="0" smtClean="0"/>
              <a:t>A markup language used to describe a web page</a:t>
            </a:r>
            <a:endParaRPr lang="en-US" sz="24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906595" y="4203700"/>
            <a:ext cx="2179193" cy="49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372100" y="3886200"/>
            <a:ext cx="1423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Rendered by</a:t>
            </a:r>
          </a:p>
          <a:p>
            <a:r>
              <a:rPr lang="en-US" dirty="0" smtClean="0"/>
              <a:t>your browser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" b="49392"/>
          <a:stretch/>
        </p:blipFill>
        <p:spPr>
          <a:xfrm>
            <a:off x="7212788" y="3055621"/>
            <a:ext cx="4449031" cy="23060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106785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is essential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Requires web sites to authenticate us (and vice versa)</a:t>
            </a:r>
          </a:p>
          <a:p>
            <a:r>
              <a:rPr lang="en-US" sz="3200" dirty="0" smtClean="0"/>
              <a:t>Authentication must be </a:t>
            </a:r>
            <a:r>
              <a:rPr lang="en-US" sz="3200" dirty="0" smtClean="0">
                <a:solidFill>
                  <a:srgbClr val="FF0000"/>
                </a:solidFill>
              </a:rPr>
              <a:t>layered</a:t>
            </a:r>
            <a:endParaRPr lang="en-US" sz="3200" dirty="0" smtClean="0"/>
          </a:p>
          <a:p>
            <a:r>
              <a:rPr lang="en-US" sz="3200" dirty="0" smtClean="0">
                <a:solidFill>
                  <a:schemeClr val="tx1"/>
                </a:solidFill>
              </a:rPr>
              <a:t>Multiple mechanisms for identifying users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3580" y="286603"/>
            <a:ext cx="10904220" cy="1450757"/>
          </a:xfrm>
        </p:spPr>
        <p:txBody>
          <a:bodyPr/>
          <a:lstStyle/>
          <a:p>
            <a:r>
              <a:rPr lang="en-US" dirty="0" smtClean="0"/>
              <a:t>Exercise: Examples of </a:t>
            </a:r>
            <a:r>
              <a:rPr lang="en-US" dirty="0" smtClean="0"/>
              <a:t>authentication layering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5829300"/>
            <a:ext cx="10058400" cy="45296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What you know.  </a:t>
            </a:r>
            <a:r>
              <a:rPr lang="en-US" sz="2400" dirty="0" smtClean="0"/>
              <a:t>     </a:t>
            </a:r>
            <a:r>
              <a:rPr lang="en-US" sz="2400" dirty="0" smtClean="0"/>
              <a:t>Who you are.    </a:t>
            </a:r>
            <a:r>
              <a:rPr lang="en-US" sz="2400" dirty="0" smtClean="0"/>
              <a:t>     What </a:t>
            </a:r>
            <a:r>
              <a:rPr lang="en-US" sz="2400" dirty="0" smtClean="0"/>
              <a:t>you have.    </a:t>
            </a:r>
            <a:r>
              <a:rPr lang="en-US" sz="2400" dirty="0" smtClean="0"/>
              <a:t>    Where </a:t>
            </a:r>
            <a:r>
              <a:rPr lang="en-US" sz="2400" dirty="0" smtClean="0"/>
              <a:t>you are.</a:t>
            </a:r>
          </a:p>
          <a:p>
            <a:pPr>
              <a:buNone/>
            </a:pPr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85636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Exploring Basic Authentication in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But first…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we write a program that interacts with a website?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800" dirty="0" smtClean="0"/>
              <a:t>In Python we will use a library called </a:t>
            </a:r>
            <a:r>
              <a:rPr lang="en-US" sz="2800" dirty="0" smtClean="0">
                <a:solidFill>
                  <a:srgbClr val="FF0000"/>
                </a:solidFill>
              </a:rPr>
              <a:t>Requests</a:t>
            </a:r>
            <a:r>
              <a:rPr lang="en-US" sz="2800" dirty="0" smtClean="0">
                <a:solidFill>
                  <a:schemeClr val="tx1"/>
                </a:solidFill>
              </a:rPr>
              <a:t> (HTTP for humans)</a:t>
            </a:r>
            <a:endParaRPr lang="en-US" sz="2800" dirty="0" smtClean="0">
              <a:solidFill>
                <a:srgbClr val="FF0000"/>
              </a:solidFill>
            </a:endParaRPr>
          </a:p>
          <a:p>
            <a:pPr lvl="1"/>
            <a:r>
              <a:rPr lang="en-US" sz="2800" dirty="0" smtClean="0"/>
              <a:t>Allows </a:t>
            </a:r>
            <a:r>
              <a:rPr lang="en-US" sz="2800" dirty="0" smtClean="0">
                <a:ea typeface="Courier" charset="0"/>
                <a:cs typeface="Courier" charset="0"/>
              </a:rPr>
              <a:t>us </a:t>
            </a:r>
            <a:r>
              <a:rPr lang="en-US" sz="2800" dirty="0">
                <a:ea typeface="Courier" charset="0"/>
                <a:cs typeface="Courier" charset="0"/>
              </a:rPr>
              <a:t>to get a webpage and print </a:t>
            </a:r>
            <a:r>
              <a:rPr lang="en-US" sz="2800" dirty="0" smtClean="0">
                <a:ea typeface="Courier" charset="0"/>
                <a:cs typeface="Courier" charset="0"/>
              </a:rPr>
              <a:t>it </a:t>
            </a:r>
            <a:r>
              <a:rPr lang="en-US" sz="2800" dirty="0">
                <a:ea typeface="Courier" charset="0"/>
                <a:cs typeface="Courier" charset="0"/>
              </a:rPr>
              <a:t>to the </a:t>
            </a:r>
            <a:r>
              <a:rPr lang="en-US" sz="2800" dirty="0" smtClean="0">
                <a:ea typeface="Courier" charset="0"/>
                <a:cs typeface="Courier" charset="0"/>
              </a:rPr>
              <a:t>screen</a:t>
            </a:r>
            <a:endParaRPr lang="en-US" sz="2800" dirty="0"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import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requests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r=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(‘http://chi-ni.com/’)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print(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r.text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</a:t>
            </a:r>
            <a:endParaRPr lang="en-US" dirty="0" smtClean="0">
              <a:ea typeface="Courier" charset="0"/>
              <a:cs typeface="Courier" charset="0"/>
            </a:endParaRPr>
          </a:p>
          <a:p>
            <a:pPr lvl="1"/>
            <a:endParaRPr lang="en-US" dirty="0">
              <a:ea typeface="Courier" charset="0"/>
              <a:cs typeface="Courier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tx1"/>
                </a:solidFill>
                <a:ea typeface="Courier" charset="0"/>
                <a:cs typeface="Courier" charset="0"/>
              </a:rPr>
              <a:t>Where can we go to find out more about what is in requests?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201168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ea typeface="Courier" charset="0"/>
                <a:cs typeface="Courier" charset="0"/>
              </a:rPr>
              <a:t>		</a:t>
            </a:r>
            <a:r>
              <a:rPr lang="en-US" sz="2400" dirty="0">
                <a:ea typeface="Courier" charset="0"/>
                <a:cs typeface="Courier" charset="0"/>
                <a:hlinkClick r:id="rId2"/>
              </a:rPr>
              <a:t>http://docs.python-requests.org/en/master/</a:t>
            </a:r>
            <a:endParaRPr lang="en-US" sz="2400" dirty="0">
              <a:ea typeface="Courier" charset="0"/>
              <a:cs typeface="Courier" charset="0"/>
            </a:endParaRPr>
          </a:p>
          <a:p>
            <a:pPr lvl="1"/>
            <a:endParaRPr lang="en-US" dirty="0">
              <a:ea typeface="Courier" charset="0"/>
              <a:cs typeface="Courier" charset="0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3159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Merging programming with cryptography and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3200" dirty="0" smtClean="0"/>
              <a:t>Two parts</a:t>
            </a:r>
          </a:p>
          <a:p>
            <a:pPr lvl="2"/>
            <a:r>
              <a:rPr lang="en-US" sz="2800" dirty="0" smtClean="0"/>
              <a:t>Building a </a:t>
            </a:r>
            <a:r>
              <a:rPr lang="en-US" sz="2800" dirty="0" err="1" smtClean="0"/>
              <a:t>Vigenere</a:t>
            </a:r>
            <a:r>
              <a:rPr lang="en-US" sz="2800" dirty="0" smtClean="0"/>
              <a:t> </a:t>
            </a:r>
            <a:r>
              <a:rPr lang="en-US" sz="2800" dirty="0" smtClean="0"/>
              <a:t>encoder</a:t>
            </a:r>
          </a:p>
          <a:p>
            <a:pPr lvl="2"/>
            <a:r>
              <a:rPr lang="en-US" sz="2800" dirty="0" smtClean="0"/>
              <a:t>Brute-forcing web-based authentication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73362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might I restrict </a:t>
            </a:r>
            <a:r>
              <a:rPr lang="en-US" dirty="0" smtClean="0"/>
              <a:t>access to authenticated users?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How about a username and password?</a:t>
            </a:r>
          </a:p>
          <a:p>
            <a:r>
              <a:rPr lang="en-US" sz="3200" dirty="0" smtClean="0"/>
              <a:t>Web’s initial method:  Basic Authentication</a:t>
            </a:r>
          </a:p>
          <a:p>
            <a:pPr lvl="1"/>
            <a:r>
              <a:rPr lang="en-US" sz="3000" dirty="0" smtClean="0"/>
              <a:t>Prompt user within browser pop-up</a:t>
            </a:r>
          </a:p>
          <a:p>
            <a:pPr lvl="1"/>
            <a:r>
              <a:rPr lang="en-US" sz="3000" dirty="0" smtClean="0"/>
              <a:t>Sends </a:t>
            </a:r>
            <a:r>
              <a:rPr lang="en-US" sz="3000" dirty="0" smtClean="0"/>
              <a:t>username and password </a:t>
            </a:r>
            <a:r>
              <a:rPr lang="en-US" sz="3000" dirty="0" smtClean="0"/>
              <a:t>in </a:t>
            </a:r>
            <a:r>
              <a:rPr lang="en-US" sz="3000" dirty="0" smtClean="0"/>
              <a:t>the </a:t>
            </a:r>
            <a:r>
              <a:rPr lang="en-US" sz="3000" dirty="0" smtClean="0"/>
              <a:t>clear</a:t>
            </a:r>
          </a:p>
          <a:p>
            <a:pPr lvl="1"/>
            <a:r>
              <a:rPr lang="en-US" sz="3000" dirty="0" smtClean="0"/>
              <a:t>Requires another layer if you use it!</a:t>
            </a:r>
          </a:p>
          <a:p>
            <a:pPr lvl="2"/>
            <a:r>
              <a:rPr lang="en-US" sz="2600" dirty="0" smtClean="0"/>
              <a:t>e.g.  Safe to use with https</a:t>
            </a:r>
            <a:endParaRPr lang="en-US" sz="2600" dirty="0" smtClean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25980" y="4865303"/>
            <a:ext cx="3086100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6292351" y="5326968"/>
            <a:ext cx="40028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(unless </a:t>
            </a:r>
            <a:r>
              <a:rPr lang="en-US" sz="2400" dirty="0" smtClean="0"/>
              <a:t>Tim is in your network)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give it a shot</a:t>
            </a:r>
            <a:endParaRPr 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55838" y="1750060"/>
            <a:ext cx="7244734" cy="4447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11704" y="1902272"/>
            <a:ext cx="9102709" cy="33434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899159" y="4167550"/>
            <a:ext cx="3399873" cy="388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Now, let’s do it in requests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5579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about p2?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525" y="2273300"/>
            <a:ext cx="4793300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ourier New" pitchFamily="49" charset="0"/>
                <a:cs typeface="Courier New" pitchFamily="49" charset="0"/>
                <a:hlinkClick r:id="rId2"/>
              </a:rPr>
              <a:t>http://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  <a:hlinkClick r:id="rId2"/>
              </a:rPr>
              <a:t>mnem.us/cyberpdx/p</a:t>
            </a:r>
            <a:endParaRPr lang="en-US" sz="2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2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Username = p2</a:t>
            </a:r>
          </a:p>
          <a:p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Password =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?</a:t>
            </a:r>
          </a:p>
          <a:p>
            <a:endParaRPr lang="en-US" sz="2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Try a brute force attack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give it a shot</a:t>
            </a:r>
            <a:endParaRPr 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55838" y="1864360"/>
            <a:ext cx="7244734" cy="4447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let’s do it in requests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59577" y="2197100"/>
            <a:ext cx="8457523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8148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 we brute-force the password with a program?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Brute_web.py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09800" y="1915160"/>
            <a:ext cx="58928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277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/>
              <a:t>Navigate to </a:t>
            </a: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mnem.us/cyberpdx/p3</a:t>
            </a:r>
            <a:endParaRPr lang="en-US" sz="2400" dirty="0" smtClean="0"/>
          </a:p>
          <a:p>
            <a:pPr lvl="1"/>
            <a:r>
              <a:rPr lang="en-US" sz="2400" dirty="0" smtClean="0"/>
              <a:t>Write </a:t>
            </a:r>
            <a:r>
              <a:rPr lang="en-US" sz="2400" dirty="0"/>
              <a:t>a function to figure out the password for </a:t>
            </a:r>
            <a:r>
              <a:rPr lang="en-US" sz="2400" dirty="0" smtClean="0"/>
              <a:t>P3</a:t>
            </a:r>
          </a:p>
          <a:p>
            <a:pPr lvl="1"/>
            <a:r>
              <a:rPr lang="en-US" sz="2400" dirty="0" smtClean="0"/>
              <a:t>You will need one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400" dirty="0" smtClean="0"/>
              <a:t> loop, one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2400" dirty="0" smtClean="0"/>
              <a:t> statement</a:t>
            </a:r>
          </a:p>
          <a:p>
            <a:pPr lvl="1"/>
            <a:r>
              <a:rPr lang="en-US" sz="2400" dirty="0" smtClean="0"/>
              <a:t>You will also need the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“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” </a:t>
            </a:r>
            <a:r>
              <a:rPr lang="en-US" sz="2400" dirty="0" smtClean="0"/>
              <a:t>function to convert the integer to an ASCII </a:t>
            </a:r>
            <a:r>
              <a:rPr lang="en-US" sz="2400" dirty="0" smtClean="0"/>
              <a:t>string</a:t>
            </a:r>
          </a:p>
          <a:p>
            <a:pPr lvl="2"/>
            <a:r>
              <a:rPr lang="en-US" sz="2000" dirty="0" smtClean="0"/>
              <a:t>Say what?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xmlns="" val="158951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 encoding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1800" y="1891942"/>
            <a:ext cx="18485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>
                <a:latin typeface="Courier New" pitchFamily="49" charset="0"/>
                <a:cs typeface="Courier New" pitchFamily="49" charset="0"/>
              </a:rPr>
              <a:t>321</a:t>
            </a:r>
            <a:endParaRPr lang="en-US" sz="7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33902" y="1891942"/>
            <a:ext cx="46217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>
                <a:latin typeface="Courier New" pitchFamily="49" charset="0"/>
                <a:cs typeface="Courier New" pitchFamily="49" charset="0"/>
              </a:rPr>
              <a:t>0x333231</a:t>
            </a:r>
            <a:endParaRPr lang="en-US" sz="7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95755" y="3112631"/>
            <a:ext cx="3231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321 in ASCII or “321”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453417" y="3092271"/>
            <a:ext cx="2308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321 in decimal</a:t>
            </a:r>
            <a:endParaRPr lang="en-US" sz="28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/>
          <a:srcRect r="25272" b="60488"/>
          <a:stretch>
            <a:fillRect/>
          </a:stretch>
        </p:blipFill>
        <p:spPr bwMode="auto">
          <a:xfrm>
            <a:off x="1453417" y="4366280"/>
            <a:ext cx="8520112" cy="1369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58951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Vigenere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528109" cy="4023360"/>
          </a:xfrm>
        </p:spPr>
        <p:txBody>
          <a:bodyPr>
            <a:normAutofit/>
          </a:bodyPr>
          <a:lstStyle/>
          <a:p>
            <a:pPr lvl="1"/>
            <a:r>
              <a:rPr lang="en-US" sz="2400" dirty="0" smtClean="0"/>
              <a:t>We want to be able to recreate the </a:t>
            </a:r>
            <a:r>
              <a:rPr lang="en-US" sz="2400" dirty="0" err="1" smtClean="0"/>
              <a:t>vigenere</a:t>
            </a:r>
            <a:r>
              <a:rPr lang="en-US" sz="2400" dirty="0" smtClean="0"/>
              <a:t> table.</a:t>
            </a:r>
          </a:p>
          <a:p>
            <a:pPr lvl="1"/>
            <a:r>
              <a:rPr lang="en-US" sz="2400" dirty="0" smtClean="0"/>
              <a:t>Can we do this easily?</a:t>
            </a:r>
          </a:p>
          <a:p>
            <a:pPr lvl="1"/>
            <a:r>
              <a:rPr lang="en-US" sz="2400" dirty="0" smtClean="0"/>
              <a:t>With just one string of letters? 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164" y="1845734"/>
            <a:ext cx="4387516" cy="438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6178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line is preferable?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t="40610"/>
          <a:stretch>
            <a:fillRect/>
          </a:stretch>
        </p:blipFill>
        <p:spPr bwMode="auto">
          <a:xfrm>
            <a:off x="547688" y="2437553"/>
            <a:ext cx="11401425" cy="2059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/>
              <a:t>Navigate to </a:t>
            </a: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mnem.us/cyberpdx/p3</a:t>
            </a:r>
            <a:endParaRPr lang="en-US" sz="2400" dirty="0" smtClean="0"/>
          </a:p>
          <a:p>
            <a:pPr lvl="1"/>
            <a:r>
              <a:rPr lang="en-US" sz="2400" dirty="0" smtClean="0"/>
              <a:t>Write </a:t>
            </a:r>
            <a:r>
              <a:rPr lang="en-US" sz="2400" dirty="0"/>
              <a:t>a function to figure out the password for </a:t>
            </a:r>
            <a:r>
              <a:rPr lang="en-US" sz="2400" dirty="0" smtClean="0"/>
              <a:t>P3</a:t>
            </a:r>
          </a:p>
          <a:p>
            <a:pPr lvl="1"/>
            <a:r>
              <a:rPr lang="en-US" sz="2400" dirty="0" smtClean="0"/>
              <a:t>You will need one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400" dirty="0" smtClean="0"/>
              <a:t> loop, one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2400" dirty="0" smtClean="0"/>
              <a:t> statement</a:t>
            </a:r>
          </a:p>
          <a:p>
            <a:pPr lvl="1"/>
            <a:r>
              <a:rPr lang="en-US" sz="2400" dirty="0" smtClean="0"/>
              <a:t>You will also need the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“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” </a:t>
            </a:r>
            <a:r>
              <a:rPr lang="en-US" sz="2400" dirty="0" smtClean="0"/>
              <a:t>function to convert the integer to an ASCII </a:t>
            </a:r>
            <a:r>
              <a:rPr lang="en-US" sz="2400" dirty="0" smtClean="0"/>
              <a:t>string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 t="84225"/>
          <a:stretch>
            <a:fillRect/>
          </a:stretch>
        </p:blipFill>
        <p:spPr bwMode="auto">
          <a:xfrm>
            <a:off x="547688" y="4273126"/>
            <a:ext cx="11401425" cy="546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58951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Vigenere</a:t>
            </a:r>
            <a:r>
              <a:rPr lang="en-US" dirty="0" smtClean="0"/>
              <a:t> (encoding)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528109" cy="4023360"/>
          </a:xfrm>
        </p:spPr>
        <p:txBody>
          <a:bodyPr>
            <a:normAutofit/>
          </a:bodyPr>
          <a:lstStyle/>
          <a:p>
            <a:pPr lvl="1"/>
            <a:r>
              <a:rPr lang="en-US" sz="2400" dirty="0" smtClean="0"/>
              <a:t>Encode “bit”</a:t>
            </a:r>
          </a:p>
          <a:p>
            <a:pPr lvl="1"/>
            <a:r>
              <a:rPr lang="en-US" sz="2400" dirty="0" smtClean="0"/>
              <a:t>Key=“fox”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164" y="1845734"/>
            <a:ext cx="4387516" cy="438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864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Vigenere</a:t>
            </a:r>
            <a:r>
              <a:rPr lang="en-US" dirty="0" smtClean="0"/>
              <a:t> (encoding)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528109" cy="4023360"/>
          </a:xfrm>
        </p:spPr>
        <p:txBody>
          <a:bodyPr>
            <a:normAutofit/>
          </a:bodyPr>
          <a:lstStyle/>
          <a:p>
            <a:pPr lvl="1"/>
            <a:r>
              <a:rPr lang="en-US" sz="2400" dirty="0" smtClean="0"/>
              <a:t>Encode “bit”</a:t>
            </a:r>
          </a:p>
          <a:p>
            <a:pPr lvl="1"/>
            <a:r>
              <a:rPr lang="en-US" sz="2400" dirty="0" smtClean="0"/>
              <a:t>Key=“fox”</a:t>
            </a:r>
          </a:p>
          <a:p>
            <a:pPr lvl="1"/>
            <a:endParaRPr lang="en-US" sz="2400" dirty="0"/>
          </a:p>
          <a:p>
            <a:pPr marL="384048" lvl="2" indent="0">
              <a:buNone/>
            </a:pPr>
            <a:r>
              <a:rPr lang="en-US" sz="2000" dirty="0" smtClean="0"/>
              <a:t>What are the indices of these letters in the string</a:t>
            </a:r>
          </a:p>
          <a:p>
            <a:pPr marL="384048" lvl="2" indent="0">
              <a:buNone/>
            </a:pPr>
            <a:r>
              <a:rPr lang="en-US" sz="2000" dirty="0" smtClean="0"/>
              <a:t>“</a:t>
            </a:r>
            <a:r>
              <a:rPr lang="en-US" sz="2000" dirty="0" err="1" smtClean="0"/>
              <a:t>abcdefghijklmnopqrstuvwxyz</a:t>
            </a:r>
            <a:r>
              <a:rPr lang="en-US" sz="2000" dirty="0" smtClean="0"/>
              <a:t>”</a:t>
            </a:r>
          </a:p>
          <a:p>
            <a:pPr marL="384048" lvl="2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b = 1 (remember we start with 0)</a:t>
            </a:r>
          </a:p>
          <a:p>
            <a:pPr marL="384048" lvl="2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f = 5</a:t>
            </a:r>
          </a:p>
          <a:p>
            <a:pPr marL="384048" lvl="2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g = 6</a:t>
            </a:r>
          </a:p>
          <a:p>
            <a:pPr marL="384048" lvl="2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1 + 5 = 6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164" y="1845734"/>
            <a:ext cx="4387516" cy="438751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6190406" y="2896010"/>
            <a:ext cx="434983" cy="3702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7182679" y="1364974"/>
            <a:ext cx="1293" cy="480760"/>
          </a:xfrm>
          <a:prstGeom prst="straightConnector1">
            <a:avLst/>
          </a:prstGeom>
          <a:ln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7070384" y="2783715"/>
            <a:ext cx="224590" cy="2245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725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Vigenere</a:t>
            </a:r>
            <a:r>
              <a:rPr lang="en-US" dirty="0" smtClean="0"/>
              <a:t> (encoding)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528109" cy="4023360"/>
          </a:xfrm>
        </p:spPr>
        <p:txBody>
          <a:bodyPr>
            <a:normAutofit/>
          </a:bodyPr>
          <a:lstStyle/>
          <a:p>
            <a:pPr lvl="1"/>
            <a:r>
              <a:rPr lang="en-US" sz="2400" dirty="0" smtClean="0"/>
              <a:t>Encode “bit”</a:t>
            </a:r>
          </a:p>
          <a:p>
            <a:pPr lvl="1"/>
            <a:r>
              <a:rPr lang="en-US" sz="2400" dirty="0" smtClean="0"/>
              <a:t>Key=“fox”</a:t>
            </a:r>
          </a:p>
          <a:p>
            <a:pPr lvl="1"/>
            <a:endParaRPr lang="en-US" sz="2400" dirty="0"/>
          </a:p>
          <a:p>
            <a:pPr marL="384048" lvl="2" indent="0">
              <a:buNone/>
            </a:pPr>
            <a:r>
              <a:rPr lang="en-US" sz="2000" dirty="0" smtClean="0"/>
              <a:t>What are the indices of these letters in the string</a:t>
            </a:r>
          </a:p>
          <a:p>
            <a:pPr marL="384048" lvl="2" indent="0">
              <a:buNone/>
            </a:pPr>
            <a:r>
              <a:rPr lang="en-US" sz="2000" dirty="0" smtClean="0"/>
              <a:t>“</a:t>
            </a:r>
            <a:r>
              <a:rPr lang="en-US" sz="2000" dirty="0" err="1" smtClean="0"/>
              <a:t>abcdefghijklmnopqrstuvwxyz</a:t>
            </a:r>
            <a:r>
              <a:rPr lang="en-US" sz="2000" dirty="0" smtClean="0"/>
              <a:t>”</a:t>
            </a:r>
          </a:p>
          <a:p>
            <a:pPr marL="384048" lvl="2" indent="0">
              <a:buNone/>
            </a:pPr>
            <a:r>
              <a:rPr lang="en-US" sz="2000" dirty="0"/>
              <a:t>	i</a:t>
            </a:r>
            <a:r>
              <a:rPr lang="en-US" sz="2000" dirty="0" smtClean="0"/>
              <a:t> = 8 (remember we start with 0)</a:t>
            </a:r>
          </a:p>
          <a:p>
            <a:pPr marL="384048" lvl="2" indent="0">
              <a:buNone/>
            </a:pPr>
            <a:r>
              <a:rPr lang="en-US" sz="2000" dirty="0"/>
              <a:t>	o</a:t>
            </a:r>
            <a:r>
              <a:rPr lang="en-US" sz="2000" dirty="0" smtClean="0"/>
              <a:t> = 14</a:t>
            </a:r>
          </a:p>
          <a:p>
            <a:pPr marL="384048" lvl="2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w = 22</a:t>
            </a:r>
          </a:p>
          <a:p>
            <a:pPr marL="384048" lvl="2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8 + 14 = 22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164" y="1845734"/>
            <a:ext cx="4387516" cy="438751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6190406" y="4367002"/>
            <a:ext cx="434983" cy="3702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8322366" y="1310787"/>
            <a:ext cx="1293" cy="480760"/>
          </a:xfrm>
          <a:prstGeom prst="straightConnector1">
            <a:avLst/>
          </a:prstGeom>
          <a:ln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8193659" y="4227261"/>
            <a:ext cx="224590" cy="2245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2427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Vigenere</a:t>
            </a:r>
            <a:r>
              <a:rPr lang="en-US" dirty="0" smtClean="0"/>
              <a:t> (encoding)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528109" cy="4023360"/>
          </a:xfrm>
        </p:spPr>
        <p:txBody>
          <a:bodyPr>
            <a:normAutofit lnSpcReduction="10000"/>
          </a:bodyPr>
          <a:lstStyle/>
          <a:p>
            <a:pPr lvl="1"/>
            <a:r>
              <a:rPr lang="en-US" sz="2400" dirty="0" smtClean="0"/>
              <a:t>Encode “bit”</a:t>
            </a:r>
          </a:p>
          <a:p>
            <a:pPr lvl="1"/>
            <a:r>
              <a:rPr lang="en-US" sz="2400" dirty="0" smtClean="0"/>
              <a:t>Key=“fox”</a:t>
            </a:r>
          </a:p>
          <a:p>
            <a:pPr lvl="1"/>
            <a:endParaRPr lang="en-US" sz="2400" dirty="0"/>
          </a:p>
          <a:p>
            <a:pPr marL="384048" lvl="2" indent="0">
              <a:buNone/>
            </a:pPr>
            <a:r>
              <a:rPr lang="en-US" sz="2000" dirty="0" smtClean="0"/>
              <a:t>What are the indices of these letters in the string</a:t>
            </a:r>
          </a:p>
          <a:p>
            <a:pPr marL="384048" lvl="2" indent="0">
              <a:buNone/>
            </a:pPr>
            <a:r>
              <a:rPr lang="en-US" sz="2000" dirty="0" smtClean="0"/>
              <a:t>“</a:t>
            </a:r>
            <a:r>
              <a:rPr lang="en-US" sz="2000" dirty="0" err="1" smtClean="0"/>
              <a:t>abcdefghijklmnopqrstuvwxyz</a:t>
            </a:r>
            <a:r>
              <a:rPr lang="en-US" sz="2000" dirty="0" smtClean="0"/>
              <a:t>”</a:t>
            </a:r>
          </a:p>
          <a:p>
            <a:pPr marL="384048" lvl="2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t = 19 (remember we start with 0)</a:t>
            </a:r>
          </a:p>
          <a:p>
            <a:pPr marL="384048" lvl="2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x = 23</a:t>
            </a:r>
          </a:p>
          <a:p>
            <a:pPr marL="384048" lvl="2" indent="0">
              <a:buNone/>
            </a:pPr>
            <a:r>
              <a:rPr lang="en-US" sz="2000" dirty="0"/>
              <a:t>	q</a:t>
            </a:r>
            <a:r>
              <a:rPr lang="en-US" sz="2000" dirty="0" smtClean="0"/>
              <a:t> = 16</a:t>
            </a:r>
          </a:p>
          <a:p>
            <a:pPr marL="384048" lvl="2" indent="0">
              <a:buNone/>
            </a:pPr>
            <a:r>
              <a:rPr lang="en-US" sz="2000" dirty="0" smtClean="0"/>
              <a:t>19 + 23 = 16 </a:t>
            </a:r>
            <a:r>
              <a:rPr lang="en-US" sz="2000" dirty="0" smtClean="0"/>
              <a:t>?!?</a:t>
            </a:r>
          </a:p>
          <a:p>
            <a:pPr marL="384048" lvl="2" indent="0">
              <a:buNone/>
            </a:pPr>
            <a:endParaRPr lang="en-US" sz="2000" dirty="0" smtClean="0"/>
          </a:p>
          <a:p>
            <a:pPr marL="384048" lvl="2" indent="0">
              <a:buNone/>
            </a:pPr>
            <a:r>
              <a:rPr lang="en-US" sz="2000" dirty="0" smtClean="0"/>
              <a:t>Why?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164" y="1845734"/>
            <a:ext cx="4387516" cy="438751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6261793" y="5814802"/>
            <a:ext cx="434983" cy="3702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0074966" y="1310787"/>
            <a:ext cx="1293" cy="480760"/>
          </a:xfrm>
          <a:prstGeom prst="straightConnector1">
            <a:avLst/>
          </a:prstGeom>
          <a:ln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9984359" y="5700461"/>
            <a:ext cx="224590" cy="2245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7666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Vigenere</a:t>
            </a:r>
            <a:r>
              <a:rPr lang="en-US" dirty="0" smtClean="0"/>
              <a:t> (encoding)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528109" cy="4023360"/>
          </a:xfrm>
        </p:spPr>
        <p:txBody>
          <a:bodyPr>
            <a:normAutofit fontScale="85000" lnSpcReduction="20000"/>
          </a:bodyPr>
          <a:lstStyle/>
          <a:p>
            <a:pPr marL="384048" lvl="2" indent="0">
              <a:buNone/>
            </a:pPr>
            <a:r>
              <a:rPr lang="en-US" sz="2000" dirty="0" smtClean="0"/>
              <a:t>What are the indices of these letters in the string</a:t>
            </a:r>
          </a:p>
          <a:p>
            <a:pPr marL="384048" lvl="2" indent="0">
              <a:buNone/>
            </a:pPr>
            <a:r>
              <a:rPr lang="en-US" sz="2000" dirty="0" smtClean="0"/>
              <a:t>“</a:t>
            </a:r>
            <a:r>
              <a:rPr lang="en-US" sz="2000" dirty="0" err="1" smtClean="0"/>
              <a:t>abcdefghijklmnopqrstuvwxyz</a:t>
            </a:r>
            <a:r>
              <a:rPr lang="en-US" sz="2000" dirty="0" smtClean="0"/>
              <a:t>”</a:t>
            </a:r>
          </a:p>
          <a:p>
            <a:pPr marL="384048" lvl="2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t = 19 (remember we start with 0)</a:t>
            </a:r>
          </a:p>
          <a:p>
            <a:pPr marL="384048" lvl="2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x = 23</a:t>
            </a:r>
          </a:p>
          <a:p>
            <a:pPr marL="384048" lvl="2" indent="0">
              <a:buNone/>
            </a:pPr>
            <a:r>
              <a:rPr lang="en-US" sz="2000" dirty="0"/>
              <a:t>	q</a:t>
            </a:r>
            <a:r>
              <a:rPr lang="en-US" sz="2000" dirty="0" smtClean="0"/>
              <a:t> = 16</a:t>
            </a:r>
          </a:p>
          <a:p>
            <a:pPr marL="384048" lvl="2" indent="0">
              <a:buNone/>
            </a:pPr>
            <a:r>
              <a:rPr lang="en-US" sz="2000" dirty="0" smtClean="0"/>
              <a:t>19 + 23 = 16 ?!?</a:t>
            </a:r>
          </a:p>
          <a:p>
            <a:pPr lvl="1"/>
            <a:r>
              <a:rPr lang="en-US" sz="2400" dirty="0"/>
              <a:t>What if the number is greater than 25?</a:t>
            </a:r>
            <a:endParaRPr lang="en-US" sz="2000" dirty="0"/>
          </a:p>
          <a:p>
            <a:pPr marL="384048" lvl="2" indent="0">
              <a:buNone/>
            </a:pPr>
            <a:r>
              <a:rPr lang="en-US" sz="2000" dirty="0"/>
              <a:t>	Wrap around to beginning</a:t>
            </a:r>
          </a:p>
          <a:p>
            <a:pPr marL="384048" lvl="2" indent="0">
              <a:buNone/>
            </a:pPr>
            <a:r>
              <a:rPr lang="en-US" sz="2000" dirty="0"/>
              <a:t>	%  – Modulo Operator</a:t>
            </a:r>
          </a:p>
          <a:p>
            <a:pPr marL="384048" lvl="2" indent="0">
              <a:buNone/>
            </a:pPr>
            <a:r>
              <a:rPr lang="en-US" sz="2000" dirty="0"/>
              <a:t>	1 % 26 = 1</a:t>
            </a:r>
          </a:p>
          <a:p>
            <a:pPr marL="384048" lvl="2" indent="0">
              <a:buNone/>
            </a:pPr>
            <a:r>
              <a:rPr lang="en-US" sz="2000" dirty="0"/>
              <a:t>	2 % 26 = 2</a:t>
            </a:r>
          </a:p>
          <a:p>
            <a:pPr marL="384048" lvl="2" indent="0">
              <a:buNone/>
            </a:pPr>
            <a:r>
              <a:rPr lang="en-US" sz="2000" dirty="0"/>
              <a:t>	26 % 26 = 0</a:t>
            </a:r>
          </a:p>
          <a:p>
            <a:pPr marL="384048" lvl="2" indent="0">
              <a:buNone/>
            </a:pPr>
            <a:r>
              <a:rPr lang="en-US" sz="2000" dirty="0"/>
              <a:t>	27 % 26 = </a:t>
            </a:r>
            <a:r>
              <a:rPr lang="en-US" sz="2000" dirty="0" smtClean="0"/>
              <a:t>1</a:t>
            </a:r>
          </a:p>
          <a:p>
            <a:pPr marL="384048" lvl="2" indent="0">
              <a:buNone/>
            </a:pPr>
            <a:endParaRPr lang="en-US" sz="2000" dirty="0" smtClean="0"/>
          </a:p>
          <a:p>
            <a:pPr marL="384048" lvl="2" indent="0">
              <a:buNone/>
            </a:pPr>
            <a:r>
              <a:rPr lang="en-US" sz="2400" dirty="0" smtClean="0"/>
              <a:t>(19 + 23) % 26 = (42) % 26 = </a:t>
            </a:r>
            <a:r>
              <a:rPr lang="en-US" sz="2400" dirty="0" smtClean="0"/>
              <a:t>16</a:t>
            </a:r>
            <a:endParaRPr lang="en-US" sz="2400" dirty="0"/>
          </a:p>
          <a:p>
            <a:pPr marL="384048" lvl="2" indent="0">
              <a:buNone/>
            </a:pP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164" y="1845734"/>
            <a:ext cx="4387516" cy="438751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6261793" y="5814802"/>
            <a:ext cx="434983" cy="3702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0074966" y="1310787"/>
            <a:ext cx="1293" cy="480760"/>
          </a:xfrm>
          <a:prstGeom prst="straightConnector1">
            <a:avLst/>
          </a:prstGeom>
          <a:ln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9984359" y="5700461"/>
            <a:ext cx="224590" cy="2245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7199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484575" y="5202533"/>
            <a:ext cx="3081794" cy="863194"/>
          </a:xfrm>
        </p:spPr>
        <p:txBody>
          <a:bodyPr/>
          <a:lstStyle/>
          <a:p>
            <a:r>
              <a:rPr lang="en-US" dirty="0" err="1"/>
              <a:t>v</a:t>
            </a:r>
            <a:r>
              <a:rPr lang="en-US" dirty="0" err="1" smtClean="0"/>
              <a:t>igenere.py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07838" y="411866"/>
            <a:ext cx="38841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This math should be familiar now.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9080" y="211528"/>
            <a:ext cx="7683500" cy="6032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90957" y="4263802"/>
            <a:ext cx="6977696" cy="3803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6042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2312</TotalTime>
  <Words>696</Words>
  <Application>Microsoft Office PowerPoint</Application>
  <PresentationFormat>Custom</PresentationFormat>
  <Paragraphs>166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Retrospect</vt:lpstr>
      <vt:lpstr>CyberPDX</vt:lpstr>
      <vt:lpstr>Merging programming with cryptography and security</vt:lpstr>
      <vt:lpstr>Vigenere</vt:lpstr>
      <vt:lpstr>Vigenere (encoding)</vt:lpstr>
      <vt:lpstr>Vigenere (encoding)</vt:lpstr>
      <vt:lpstr>Vigenere (encoding)</vt:lpstr>
      <vt:lpstr>Vigenere (encoding)</vt:lpstr>
      <vt:lpstr>Vigenere (encoding)</vt:lpstr>
      <vt:lpstr>vigenere.py</vt:lpstr>
      <vt:lpstr>Web programming with Python</vt:lpstr>
      <vt:lpstr>What happens when you go to a webpage?</vt:lpstr>
      <vt:lpstr>A word about domain separation</vt:lpstr>
      <vt:lpstr>Usually…</vt:lpstr>
      <vt:lpstr>What happens when you go to a webpage? (cont)</vt:lpstr>
      <vt:lpstr>Web Overview – HTML</vt:lpstr>
      <vt:lpstr>Security is essential</vt:lpstr>
      <vt:lpstr>Exercise: Examples of authentication layering</vt:lpstr>
      <vt:lpstr>Exploring Basic Authentication in Python</vt:lpstr>
      <vt:lpstr>How can we write a program that interacts with a website?</vt:lpstr>
      <vt:lpstr>How might I restrict access to authenticated users?</vt:lpstr>
      <vt:lpstr>Let’s give it a shot</vt:lpstr>
      <vt:lpstr>Now, let’s do it in requests</vt:lpstr>
      <vt:lpstr>How about p2?</vt:lpstr>
      <vt:lpstr>Let’s give it a shot</vt:lpstr>
      <vt:lpstr>Now let’s do it in requests</vt:lpstr>
      <vt:lpstr>Can we brute-force the password with a program?</vt:lpstr>
      <vt:lpstr>Brute_web.py</vt:lpstr>
      <vt:lpstr>Exercise</vt:lpstr>
      <vt:lpstr>Recall encoding</vt:lpstr>
      <vt:lpstr>Which line is preferable?</vt:lpstr>
      <vt:lpstr>Exercise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CyberPDX</dc:title>
  <dc:creator>Microsoft Office User</dc:creator>
  <cp:lastModifiedBy>wuchang</cp:lastModifiedBy>
  <cp:revision>104</cp:revision>
  <dcterms:created xsi:type="dcterms:W3CDTF">2016-04-28T20:16:05Z</dcterms:created>
  <dcterms:modified xsi:type="dcterms:W3CDTF">2016-07-14T17:33:57Z</dcterms:modified>
</cp:coreProperties>
</file>